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302" r:id="rId2"/>
    <p:sldId id="310" r:id="rId3"/>
    <p:sldId id="311" r:id="rId4"/>
    <p:sldId id="294" r:id="rId5"/>
    <p:sldId id="295" r:id="rId6"/>
    <p:sldId id="304" r:id="rId7"/>
    <p:sldId id="305" r:id="rId8"/>
    <p:sldId id="30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6600"/>
    <a:srgbClr val="CC9900"/>
    <a:srgbClr val="FF0066"/>
    <a:srgbClr val="9900FF"/>
    <a:srgbClr val="004E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38F03-0EAB-498C-A4C8-2915EA41D859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A3821-A0E8-4FBC-A402-9755306A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91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9442467-ABA7-476D-BFF4-23CE0C43359B}" type="slidenum">
              <a:rPr lang="en-US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42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A3821-A0E8-4FBC-A402-9755306A735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4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A3821-A0E8-4FBC-A402-9755306A735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91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A3821-A0E8-4FBC-A402-9755306A735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9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9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5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1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0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0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9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7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9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1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0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CADF9-E620-4991-80F3-67BAC34450D8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thiết kế giáo án điện tử Powerpoint (P2) | Hình nề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734"/>
            <a:ext cx="9151852" cy="685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477961" y="1484784"/>
            <a:ext cx="80010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latin typeface="Century Schoolbook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Century Schoolbook" pitchFamily="18" charset="0"/>
                <a:cs typeface="Times New Roman" pitchFamily="18" charset="0"/>
              </a:rPr>
              <a:t>Việt</a:t>
            </a:r>
            <a:r>
              <a:rPr lang="en-US" sz="3200" b="1" dirty="0">
                <a:latin typeface="Century Schoolbook" pitchFamily="18" charset="0"/>
                <a:cs typeface="Times New Roman" pitchFamily="18" charset="0"/>
              </a:rPr>
              <a:t> 4</a:t>
            </a:r>
          </a:p>
          <a:p>
            <a:pPr algn="ctr"/>
            <a:endParaRPr lang="en-US" sz="3200" b="1" dirty="0">
              <a:latin typeface="Century Schoolbook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>
                <a:latin typeface="Century Schoolbook" pitchFamily="18" charset="0"/>
                <a:cs typeface="Times New Roman" pitchFamily="18" charset="0"/>
              </a:rPr>
              <a:t>CHÍNH TẢ</a:t>
            </a:r>
          </a:p>
          <a:p>
            <a:pPr algn="ctr"/>
            <a:r>
              <a:rPr lang="en-US" sz="3200" i="1" dirty="0" err="1">
                <a:latin typeface="Century Schoolbook" pitchFamily="18" charset="0"/>
                <a:cs typeface="Times New Roman" pitchFamily="18" charset="0"/>
              </a:rPr>
              <a:t>Nghe-viết</a:t>
            </a:r>
            <a:r>
              <a:rPr lang="en-US" sz="3200" i="1" dirty="0">
                <a:latin typeface="Century Schoolbook" pitchFamily="18" charset="0"/>
                <a:cs typeface="Times New Roman" pitchFamily="18" charset="0"/>
              </a:rPr>
              <a:t>: </a:t>
            </a:r>
            <a:r>
              <a:rPr lang="en-US" sz="3200" i="1" dirty="0" err="1">
                <a:latin typeface="Century Schoolbook" pitchFamily="18" charset="0"/>
                <a:cs typeface="Times New Roman" pitchFamily="18" charset="0"/>
              </a:rPr>
              <a:t>Cháu</a:t>
            </a:r>
            <a:r>
              <a:rPr lang="en-US" sz="32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Century Schoolbook" pitchFamily="18" charset="0"/>
                <a:cs typeface="Times New Roman" pitchFamily="18" charset="0"/>
              </a:rPr>
              <a:t>nghe</a:t>
            </a:r>
            <a:r>
              <a:rPr lang="en-US" sz="32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Century Schoolbook" pitchFamily="18" charset="0"/>
                <a:cs typeface="Times New Roman" pitchFamily="18" charset="0"/>
              </a:rPr>
              <a:t>câu</a:t>
            </a:r>
            <a:r>
              <a:rPr lang="en-US" sz="32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Century Schoolbook" pitchFamily="18" charset="0"/>
                <a:cs typeface="Times New Roman" pitchFamily="18" charset="0"/>
              </a:rPr>
              <a:t>chuyện</a:t>
            </a:r>
            <a:r>
              <a:rPr lang="en-US" sz="32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Century Schoolbook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Century Schoolbook" pitchFamily="18" charset="0"/>
                <a:cs typeface="Times New Roman" pitchFamily="18" charset="0"/>
              </a:rPr>
              <a:t>bà</a:t>
            </a:r>
            <a:endParaRPr lang="en-US" sz="3200" i="1" dirty="0">
              <a:latin typeface="Century Schoolbook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Century Schoolbook" pitchFamily="18" charset="0"/>
                <a:cs typeface="Times New Roman" pitchFamily="18" charset="0"/>
              </a:rPr>
              <a:t>Phân</a:t>
            </a:r>
            <a:r>
              <a:rPr lang="en-US" sz="32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Century Schoolbook" pitchFamily="18" charset="0"/>
                <a:cs typeface="Times New Roman" pitchFamily="18" charset="0"/>
              </a:rPr>
              <a:t>biệt</a:t>
            </a:r>
            <a:r>
              <a:rPr lang="en-US" sz="32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entury Schoolbook" pitchFamily="18" charset="0"/>
                <a:cs typeface="Times New Roman" pitchFamily="18" charset="0"/>
              </a:rPr>
              <a:t>tr</a:t>
            </a:r>
            <a:r>
              <a:rPr lang="en-US" sz="3200" b="1" i="1" dirty="0">
                <a:latin typeface="Century Schoolbook" pitchFamily="18" charset="0"/>
                <a:cs typeface="Times New Roman" pitchFamily="18" charset="0"/>
              </a:rPr>
              <a:t>/</a:t>
            </a:r>
            <a:r>
              <a:rPr lang="en-US" sz="3200" b="1" i="1" dirty="0" err="1">
                <a:latin typeface="Century Schoolbook" pitchFamily="18" charset="0"/>
                <a:cs typeface="Times New Roman" pitchFamily="18" charset="0"/>
              </a:rPr>
              <a:t>ch</a:t>
            </a:r>
            <a:r>
              <a:rPr lang="en-US" sz="3200" i="1" dirty="0">
                <a:latin typeface="Century Schoolbook" pitchFamily="18" charset="0"/>
                <a:cs typeface="Times New Roman" pitchFamily="18" charset="0"/>
              </a:rPr>
              <a:t>; </a:t>
            </a:r>
            <a:r>
              <a:rPr lang="en-US" sz="3200" b="1" i="1" dirty="0" err="1">
                <a:latin typeface="Century Schoolbook" pitchFamily="18" charset="0"/>
                <a:cs typeface="Times New Roman" pitchFamily="18" charset="0"/>
              </a:rPr>
              <a:t>dấu</a:t>
            </a:r>
            <a:r>
              <a:rPr lang="en-US" sz="3200" b="1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entury Schoolbook" pitchFamily="18" charset="0"/>
                <a:cs typeface="Times New Roman" pitchFamily="18" charset="0"/>
              </a:rPr>
              <a:t>hỏi</a:t>
            </a:r>
            <a:r>
              <a:rPr lang="en-US" sz="3200" b="1" i="1" dirty="0">
                <a:latin typeface="Century Schoolbook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latin typeface="Century Schoolbook" pitchFamily="18" charset="0"/>
                <a:cs typeface="Times New Roman" pitchFamily="18" charset="0"/>
              </a:rPr>
              <a:t>dấu</a:t>
            </a:r>
            <a:r>
              <a:rPr lang="en-US" sz="3200" b="1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entury Schoolbook" pitchFamily="18" charset="0"/>
                <a:cs typeface="Times New Roman" pitchFamily="18" charset="0"/>
              </a:rPr>
              <a:t>ngã</a:t>
            </a:r>
            <a:endParaRPr lang="en-US" sz="3200" b="1" i="1" dirty="0">
              <a:latin typeface="Century Schoolbook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23616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00+ hình nền powerpoint học tập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2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59631" y="908720"/>
            <a:ext cx="684076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4303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Chiều rồi bà mới về nhà</a:t>
            </a:r>
          </a:p>
          <a:p>
            <a:pPr indent="9001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Cái gậy đi trước, chân bà theo sau.</a:t>
            </a:r>
          </a:p>
          <a:p>
            <a:pPr indent="14303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Mọi ngày bà có thế đâu</a:t>
            </a:r>
          </a:p>
          <a:p>
            <a:pPr indent="9001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Thì ra cái mỏi làm đau lưng bà!</a:t>
            </a:r>
          </a:p>
          <a:p>
            <a:pPr indent="9001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14303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Bà rằng: Gặp một cụ già</a:t>
            </a:r>
          </a:p>
          <a:p>
            <a:pPr indent="9001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Lạc đường, nên phải nhờ bà dẫn đi</a:t>
            </a:r>
          </a:p>
          <a:p>
            <a:pPr indent="14303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Một đời một lối đi về</a:t>
            </a:r>
          </a:p>
          <a:p>
            <a:pPr indent="9001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Bỗng nhiên lạc giữa đường quê, cháu à! </a:t>
            </a:r>
          </a:p>
          <a:p>
            <a:pPr indent="14303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Cháu nghe câu chuyện của bà</a:t>
            </a:r>
          </a:p>
          <a:p>
            <a:pPr indent="9001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Hai hàng nước mắt cứ nhòa rưng rưng</a:t>
            </a:r>
          </a:p>
          <a:p>
            <a:pPr indent="14303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Bà ơi, thương mấy là thương</a:t>
            </a:r>
          </a:p>
          <a:p>
            <a:pPr indent="9001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Mong đừng ai lạc giữa đường về quê!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                                  </a:t>
            </a:r>
            <a:r>
              <a:rPr lang="vi-VN" sz="2400" i="1" dirty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Nguyễn Văn Thắng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739793" y="385500"/>
            <a:ext cx="5655715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Cháu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nghe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chuyện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bà</a:t>
            </a:r>
            <a:endParaRPr lang="en-US" sz="2800" b="1" dirty="0">
              <a:solidFill>
                <a:srgbClr val="996600"/>
              </a:solidFill>
              <a:latin typeface="Century Schoolbook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88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ộ sưu tập những hình nền PowerPoint về chủ đề học tậ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0443" y="-299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4187" y="880899"/>
            <a:ext cx="4879861" cy="469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30225"/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Chiều rồi bà mới về nhà</a:t>
            </a:r>
          </a:p>
          <a:p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Cái gậy đi trước, chân bà theo sau.</a:t>
            </a:r>
          </a:p>
          <a:p>
            <a:pPr indent="530225"/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Mọi ngày bà có thế đâu</a:t>
            </a:r>
          </a:p>
          <a:p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Thì ra cái mỏi làm đau lưng bà!</a:t>
            </a:r>
          </a:p>
          <a:p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530225"/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Bà rằng: Gặp một cụ già</a:t>
            </a:r>
          </a:p>
          <a:p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Lạc đường, nên phải nhờ bà dẫn đi</a:t>
            </a:r>
          </a:p>
          <a:p>
            <a:pPr indent="530225"/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Một đời một lối đi về</a:t>
            </a:r>
          </a:p>
          <a:p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Bỗng nhiên lạc giữa đường quê, cháu à! </a:t>
            </a:r>
          </a:p>
          <a:p>
            <a:pPr indent="530225"/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Cháu nghe câu chuyện của bà</a:t>
            </a:r>
          </a:p>
          <a:p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Hai hàng nước mắt cứ nhòa rưng rưng</a:t>
            </a:r>
          </a:p>
          <a:p>
            <a:pPr indent="530225"/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Bà ơi, thương mấy là thương</a:t>
            </a:r>
          </a:p>
          <a:p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Mong đừng ai lạc giữa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16" y="193277"/>
            <a:ext cx="4879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latin typeface="Century Schoolbook" pitchFamily="18" charset="0"/>
                <a:cs typeface="Times New Roman" pitchFamily="18" charset="0"/>
              </a:rPr>
              <a:t>Cháu</a:t>
            </a:r>
            <a:r>
              <a:rPr lang="en-US" sz="2400" b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entury Schoolbook" pitchFamily="18" charset="0"/>
                <a:cs typeface="Times New Roman" pitchFamily="18" charset="0"/>
              </a:rPr>
              <a:t>nghe</a:t>
            </a:r>
            <a:r>
              <a:rPr lang="en-US" sz="2400" b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entury Schoolbook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entury Schoolbook" pitchFamily="18" charset="0"/>
                <a:cs typeface="Times New Roman" pitchFamily="18" charset="0"/>
              </a:rPr>
              <a:t>chuyện</a:t>
            </a:r>
            <a:r>
              <a:rPr lang="en-US" sz="2400" b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entury Schoolbook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entury Schoolbook" pitchFamily="18" charset="0"/>
                <a:cs typeface="Times New Roman" pitchFamily="18" charset="0"/>
              </a:rPr>
              <a:t>bà</a:t>
            </a:r>
            <a:endParaRPr lang="en-US" sz="2400" b="1" dirty="0"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879645" y="1"/>
            <a:ext cx="4239203" cy="2202001"/>
          </a:xfrm>
          <a:prstGeom prst="cloudCallout">
            <a:avLst>
              <a:gd name="adj1" fmla="val -34522"/>
              <a:gd name="adj2" fmla="val 55541"/>
            </a:avLst>
          </a:prstGeom>
          <a:solidFill>
            <a:schemeClr val="bg1"/>
          </a:solidFill>
          <a:ln w="1905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algn="just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37496" y="2348880"/>
            <a:ext cx="3851920" cy="36317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vi-VN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Tình yêu thương, thấu hiểu của cháu đối với bà:</a:t>
            </a:r>
          </a:p>
          <a:p>
            <a:pPr algn="just"/>
            <a:r>
              <a:rPr lang="vi-VN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Cháu hiểu sự thương cảm của bà với cụ già lạc đường ở chính nơi quen thuộc với mình.</a:t>
            </a:r>
          </a:p>
          <a:p>
            <a:pPr algn="just"/>
            <a:r>
              <a:rPr lang="vi-VN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Cháu cũng hiểu bà đang nghĩ đến tuổi già của mình cũng có thể như cụ già đó. </a:t>
            </a:r>
          </a:p>
          <a:p>
            <a:pPr algn="just"/>
            <a:r>
              <a:rPr lang="vi-VN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vi-VN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 vậy cháu mong bà luôn mạnh khỏe, minh mẫn.</a:t>
            </a:r>
            <a:endParaRPr lang="en-US" sz="23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85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100+ hình nền powerpoint học tập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2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619672" y="1030997"/>
            <a:ext cx="684076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3414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Chiều rồi bà mới về nhà</a:t>
            </a:r>
          </a:p>
          <a:p>
            <a:pPr indent="7223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Cái gậy đi trước, chân bà theo sau.</a:t>
            </a:r>
          </a:p>
          <a:p>
            <a:pPr indent="13414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Mọi ngày bà có thế đâu</a:t>
            </a:r>
          </a:p>
          <a:p>
            <a:pPr indent="7223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Thì ra cái mỏi làm đau lưng bà!</a:t>
            </a:r>
          </a:p>
          <a:p>
            <a:pPr indent="7223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13414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Bà rằng: Gặp một cụ già</a:t>
            </a:r>
          </a:p>
          <a:p>
            <a:pPr indent="7223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Lạc đường, nên phải nhờ bà dẫn đi</a:t>
            </a:r>
          </a:p>
          <a:p>
            <a:pPr indent="13414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Một đời một lối đi về</a:t>
            </a:r>
          </a:p>
          <a:p>
            <a:pPr indent="7223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Bỗng nhiên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lạc giữa đường quê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, cháu à! </a:t>
            </a:r>
          </a:p>
          <a:p>
            <a:pPr indent="13414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Cháu nghe câu chuyện của bà</a:t>
            </a:r>
          </a:p>
          <a:p>
            <a:pPr indent="7223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Hai hàng nước mắt cứ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nhòa rưng rưng</a:t>
            </a:r>
          </a:p>
          <a:p>
            <a:pPr indent="1341438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Bà ơi, thương mấy là thương</a:t>
            </a:r>
          </a:p>
          <a:p>
            <a:pPr indent="722313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Mong đừng ai lạc giữa đường về quê!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                                  Theo NGUYỄN VĂN THẮNG</a:t>
            </a:r>
          </a:p>
        </p:txBody>
      </p:sp>
      <p:sp>
        <p:nvSpPr>
          <p:cNvPr id="9" name="Rectangle 8"/>
          <p:cNvSpPr/>
          <p:nvPr/>
        </p:nvSpPr>
        <p:spPr>
          <a:xfrm>
            <a:off x="1744142" y="508472"/>
            <a:ext cx="5655715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Cháu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nghe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chuyện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bà</a:t>
            </a:r>
            <a:endParaRPr lang="en-US" sz="2800" b="1" dirty="0">
              <a:solidFill>
                <a:srgbClr val="996600"/>
              </a:solidFill>
              <a:latin typeface="Century Schoolbook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69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6" name="Cloud Callout 5"/>
          <p:cNvSpPr/>
          <p:nvPr/>
        </p:nvSpPr>
        <p:spPr>
          <a:xfrm>
            <a:off x="3635896" y="1556792"/>
            <a:ext cx="5184576" cy="2664296"/>
          </a:xfrm>
          <a:prstGeom prst="cloud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VIẾT CHÍNH TẢ</a:t>
            </a:r>
          </a:p>
        </p:txBody>
      </p:sp>
    </p:spTree>
    <p:extLst>
      <p:ext uri="{BB962C8B-B14F-4D97-AF65-F5344CB8AC3E}">
        <p14:creationId xmlns:p14="http://schemas.microsoft.com/office/powerpoint/2010/main" val="142075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Top 20 hình nền powerpoint cực xanh - sạch - đẹp về môi trườ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512" y="620688"/>
            <a:ext cx="839631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b="1" dirty="0" err="1">
                <a:latin typeface="Century Schoolbook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Century Schoolbook" pitchFamily="18" charset="0"/>
                <a:cs typeface="Times New Roman" pitchFamily="18" charset="0"/>
              </a:rPr>
              <a:t> 2</a:t>
            </a:r>
            <a:r>
              <a:rPr lang="en-US" sz="2800" dirty="0">
                <a:latin typeface="Century Schoolbook" pitchFamily="18" charset="0"/>
                <a:cs typeface="Times New Roman" pitchFamily="18" charset="0"/>
              </a:rPr>
              <a:t>: 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00FF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4339" name="Rectangle 5"/>
          <p:cNvSpPr>
            <a:spLocks noRot="1" noChangeArrowheads="1"/>
          </p:cNvSpPr>
          <p:nvPr/>
        </p:nvSpPr>
        <p:spPr bwMode="auto">
          <a:xfrm>
            <a:off x="369079" y="2682851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600" b="0">
                <a:solidFill>
                  <a:srgbClr val="0000FF"/>
                </a:solidFill>
              </a:rPr>
              <a:t>   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71868" y="71414"/>
            <a:ext cx="2714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sz="4000" b="1" dirty="0">
              <a:solidFill>
                <a:srgbClr val="0070C0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0512" y="1774910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Như ...e mọc thẳng, con người không ...ịu khuất. Người xưa có câu: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...úc dẫu ...áy, đốt ngay vẫn 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. ...e là thẳng thắn, bất khuất ! Ta kháng chiến, ...e lại là đồng ...í ...iến đấu của ta. ...e vốn cùng ta làm ăn, lại vì ta mà cùng ta đánh giặc.</a:t>
            </a:r>
          </a:p>
          <a:p>
            <a:pPr algn="r"/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THÉP MỚI</a:t>
            </a:r>
          </a:p>
        </p:txBody>
      </p:sp>
      <p:sp>
        <p:nvSpPr>
          <p:cNvPr id="3" name="Rectangle 2"/>
          <p:cNvSpPr/>
          <p:nvPr/>
        </p:nvSpPr>
        <p:spPr>
          <a:xfrm>
            <a:off x="369079" y="1251690"/>
            <a:ext cx="56044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entury Schoolbook" pitchFamily="18" charset="0"/>
                <a:cs typeface="Times New Roman" pitchFamily="18" charset="0"/>
              </a:rPr>
              <a:t>a. 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Điền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vào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chỗ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trống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Century Schoolbook" pitchFamily="18" charset="0"/>
                <a:cs typeface="Times New Roman" pitchFamily="18" charset="0"/>
              </a:rPr>
              <a:t>tr</a:t>
            </a:r>
            <a:r>
              <a:rPr lang="en-US" sz="2800" dirty="0">
                <a:latin typeface="Century Schoolbook" pitchFamily="18" charset="0"/>
                <a:cs typeface="Times New Roman" pitchFamily="18" charset="0"/>
              </a:rPr>
              <a:t> hay </a:t>
            </a:r>
            <a:r>
              <a:rPr lang="en-US" sz="2800" b="1" i="1" dirty="0" err="1">
                <a:latin typeface="Century Schoolbook" pitchFamily="18" charset="0"/>
                <a:cs typeface="Times New Roman" pitchFamily="18" charset="0"/>
              </a:rPr>
              <a:t>ch</a:t>
            </a:r>
            <a:r>
              <a:rPr lang="en-US" sz="2800" dirty="0">
                <a:latin typeface="Century Schoolbook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0057" y="1774910"/>
            <a:ext cx="848647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 tr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e mọc thẳng, con người không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ịu khuất. Người xưa có 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úc dẫu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áy, đốt ngay vẫn 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e là thẳng thắn, bất khuất! Ta kháng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iến,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e lại là đồng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í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iến đấu của ta,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 tr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e vốn cùng ta làm ăn, lại vì ta mà cùng ta đánh giặc.</a:t>
            </a:r>
          </a:p>
          <a:p>
            <a:pPr algn="r"/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THÉP MỚI</a:t>
            </a:r>
          </a:p>
        </p:txBody>
      </p:sp>
    </p:spTree>
    <p:extLst>
      <p:ext uri="{BB962C8B-B14F-4D97-AF65-F5344CB8AC3E}">
        <p14:creationId xmlns:p14="http://schemas.microsoft.com/office/powerpoint/2010/main" val="212492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2" grpId="0"/>
      <p:bldP spid="2" grpId="1"/>
      <p:bldP spid="3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Top 20 hình nền powerpoint cực xanh - sạch - đẹp về môi trườ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42" y="-1842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512" y="620688"/>
            <a:ext cx="839631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b="1" dirty="0" err="1">
                <a:latin typeface="Century Schoolbook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Century Schoolbook" pitchFamily="18" charset="0"/>
                <a:cs typeface="Times New Roman" pitchFamily="18" charset="0"/>
              </a:rPr>
              <a:t> 2</a:t>
            </a:r>
            <a:r>
              <a:rPr lang="en-US" sz="2800" dirty="0">
                <a:latin typeface="Century Schoolbook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71414"/>
            <a:ext cx="2727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sz="4000" b="1" dirty="0">
              <a:solidFill>
                <a:srgbClr val="0070C0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4191" y="1306488"/>
            <a:ext cx="8433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Đặt trên chữ in đậm </a:t>
            </a: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dấu hỏi 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hay </a:t>
            </a: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dấu ngã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8484" y="1988840"/>
            <a:ext cx="85585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Bình minh hay hoàng hôn?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Trong phòng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triên lam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tranh, hai người xem nói chuyện với nhau. Một người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Ông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đoán xem bức tranh này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ve canh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bình minh hay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hoàng hôn.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Tất nhiên là tranh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ve canh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hoàng hôn.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Vì sao ông lại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khăng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định chính xác như vậy ?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Là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vì tôi biết họa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si ve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tranh này. Nhà ông ta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cạnh nhà tôi. Ông ta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chăng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bao giờ thức dậy trước lúc bình minh.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4437" y="1812846"/>
            <a:ext cx="844284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Bình minh hay hoàng hôn?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Trong phòng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triển lãm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, hai người xem nói chuyện với nhau. Một người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Ông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đoán xem bức tranh này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vẽ cảnh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bình minh hay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hoàng hôn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Tất nhiên là tranh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vẽ cảnh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hoàng hôn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Vì sao ông lại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định chính xác như vậy?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Là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vì tôi biết họa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sĩ vẽ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tranh này. Nhà ông ta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ở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cạnh nhà tôi. Ông ta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bao giờ thức dậy trước lúc bình minh.</a:t>
            </a:r>
          </a:p>
          <a:p>
            <a:pPr algn="just"/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5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  <p:bldP spid="3" grpId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2699792" y="1513126"/>
            <a:ext cx="644420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rgbClr val="0070C0"/>
                </a:solidFill>
                <a:latin typeface="Century Schoolbook" pitchFamily="18" charset="0"/>
                <a:cs typeface="Times New Roman" panose="02020603050405020304" pitchFamily="18" charset="0"/>
              </a:rPr>
              <a:t>DẶN DÒ</a:t>
            </a:r>
          </a:p>
          <a:p>
            <a:pPr algn="just"/>
            <a:endParaRPr lang="en-US" sz="3200" b="1" u="sng" dirty="0">
              <a:solidFill>
                <a:srgbClr val="0070C0"/>
              </a:solidFill>
              <a:latin typeface="Century Schoolbook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sạch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nghe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bà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” (SGK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26)</a:t>
            </a:r>
          </a:p>
          <a:p>
            <a:pPr algn="just"/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BT 2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VBT.</a:t>
            </a:r>
          </a:p>
        </p:txBody>
      </p:sp>
    </p:spTree>
    <p:extLst>
      <p:ext uri="{BB962C8B-B14F-4D97-AF65-F5344CB8AC3E}">
        <p14:creationId xmlns:p14="http://schemas.microsoft.com/office/powerpoint/2010/main" val="32322500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</TotalTime>
  <Words>373</Words>
  <Application>Microsoft Office PowerPoint</Application>
  <PresentationFormat>On-screen Show (4:3)</PresentationFormat>
  <Paragraphs>87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</cp:lastModifiedBy>
  <cp:revision>161</cp:revision>
  <dcterms:created xsi:type="dcterms:W3CDTF">2013-03-12T11:38:33Z</dcterms:created>
  <dcterms:modified xsi:type="dcterms:W3CDTF">2021-10-04T02:20:49Z</dcterms:modified>
</cp:coreProperties>
</file>